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2" r:id="rId11"/>
    <p:sldId id="283" r:id="rId12"/>
    <p:sldId id="284" r:id="rId13"/>
    <p:sldId id="285" r:id="rId14"/>
    <p:sldId id="286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6" r:id="rId26"/>
    <p:sldId id="275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24000" contrast="-4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0B83C-7740-4289-B265-FE50775C9397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9C983-037E-4E6B-A1A1-91D8F8F83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ПИГМЕНТНЕ И МАЛИГНЕ ЛЕЗИЈЕ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Ипилимумаб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Цитотоксични Т-лимфоцитни антиген 4 је кључни регулатор активности Т ћелија</a:t>
            </a:r>
          </a:p>
          <a:p>
            <a:r>
              <a:rPr lang="sr-Cyrl-RS" dirty="0" smtClean="0"/>
              <a:t>Ипилимумаб блокира овај антиген </a:t>
            </a:r>
            <a:r>
              <a:rPr lang="en-US" dirty="0" smtClean="0"/>
              <a:t>(</a:t>
            </a:r>
            <a:r>
              <a:rPr lang="en-US" dirty="0"/>
              <a:t>CTLA-4) </a:t>
            </a:r>
            <a:r>
              <a:rPr lang="sr-Cyrl-RS" dirty="0" smtClean="0"/>
              <a:t>и тиме спречава инхибиторне сигнале који самњују активност Т-ефекторних лимфоцита, услед чега долази до њиховог јачег дејства на тумор</a:t>
            </a:r>
          </a:p>
        </p:txBody>
      </p:sp>
    </p:spTree>
    <p:extLst>
      <p:ext uri="{BB962C8B-B14F-4D97-AF65-F5344CB8AC3E}">
        <p14:creationId xmlns:p14="http://schemas.microsoft.com/office/powerpoint/2010/main" val="1401577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Пембролизумаб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Моноклонско антитело које блокира рецептор програмиране ћелијске смрти 1</a:t>
            </a:r>
            <a:r>
              <a:rPr lang="en-US" dirty="0" smtClean="0"/>
              <a:t>(PD-1</a:t>
            </a:r>
            <a:r>
              <a:rPr lang="en-US" dirty="0"/>
              <a:t>) </a:t>
            </a:r>
            <a:r>
              <a:rPr lang="sr-Cyrl-RS" dirty="0" smtClean="0"/>
              <a:t>и спречава његову интеракцију са лигандима </a:t>
            </a:r>
            <a:r>
              <a:rPr lang="en-US" dirty="0" smtClean="0"/>
              <a:t>PD-L1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/>
              <a:t>PD-L2. </a:t>
            </a:r>
            <a:endParaRPr lang="sr-Cyrl-RS" dirty="0" smtClean="0"/>
          </a:p>
          <a:p>
            <a:r>
              <a:rPr lang="sr-Cyrl-RS" dirty="0" smtClean="0"/>
              <a:t>Туме се спречава програмирана смрт Т лимфоцита, и појачава имуни одговор против тумора</a:t>
            </a:r>
          </a:p>
        </p:txBody>
      </p:sp>
    </p:spTree>
    <p:extLst>
      <p:ext uri="{BB962C8B-B14F-4D97-AF65-F5344CB8AC3E}">
        <p14:creationId xmlns:p14="http://schemas.microsoft.com/office/powerpoint/2010/main" val="1821376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Вемурафениб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Инхибитор </a:t>
            </a:r>
            <a:r>
              <a:rPr lang="en-US" dirty="0" smtClean="0"/>
              <a:t>BRAF </a:t>
            </a:r>
            <a:r>
              <a:rPr lang="sr-Cyrl-RS" dirty="0" smtClean="0"/>
              <a:t>серин</a:t>
            </a:r>
            <a:r>
              <a:rPr lang="en-US" dirty="0" smtClean="0"/>
              <a:t>-</a:t>
            </a:r>
            <a:r>
              <a:rPr lang="sr-Cyrl-RS" dirty="0" smtClean="0"/>
              <a:t>треонин киназе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/>
              <a:t>Мутације </a:t>
            </a:r>
            <a:r>
              <a:rPr lang="en-US" dirty="0" smtClean="0"/>
              <a:t>BRAF </a:t>
            </a:r>
            <a:r>
              <a:rPr lang="sr-Cyrl-RS" dirty="0" smtClean="0"/>
              <a:t>гена у тумору доводе до конститутивне активације </a:t>
            </a:r>
            <a:r>
              <a:rPr lang="en-US" dirty="0" smtClean="0"/>
              <a:t>BRAF</a:t>
            </a:r>
            <a:r>
              <a:rPr lang="sr-Cyrl-RS" dirty="0" smtClean="0"/>
              <a:t> протеина, који доводе до пролиферације малигних ћелија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114800"/>
            <a:ext cx="398145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45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Кобиметиниб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Кобиметиниб је реверзибилни, алостерични инхибитор киназа 1 и 2 које активирају митогени а регулишу ектраћелијски сигнали  (МЕК1 и МЕК2)</a:t>
            </a:r>
          </a:p>
          <a:p>
            <a:r>
              <a:rPr lang="sr-Cyrl-RS" dirty="0" smtClean="0"/>
              <a:t>Ова инхибиција доводи до престанка фосфорилације киназа 1 и 2 које регулишу екстраћелијски сигнали</a:t>
            </a:r>
          </a:p>
          <a:p>
            <a:r>
              <a:rPr lang="sr-Cyrl-RS" dirty="0" smtClean="0"/>
              <a:t>Тиме се блокира пролиферација ћелија тумора, јер се смањује активност контролног пута митогеном-активираних протеин киназа</a:t>
            </a:r>
          </a:p>
        </p:txBody>
      </p:sp>
    </p:spTree>
    <p:extLst>
      <p:ext uri="{BB962C8B-B14F-4D97-AF65-F5344CB8AC3E}">
        <p14:creationId xmlns:p14="http://schemas.microsoft.com/office/powerpoint/2010/main" val="3959428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596" y="1066800"/>
            <a:ext cx="9203192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75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5181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Генерализовану пигментацију </a:t>
            </a:r>
            <a:r>
              <a:rPr lang="sr-Cyrl-CS" smtClean="0"/>
              <a:t>слузокоже усне дупље изазивају: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Лекови – фенотиазини, антималарици, цисплатин, бусулфан, орални контрацептиви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Дуван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Хлорхексидин, код честе и продужене примене у облику течности за испирање уста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Тешки метали – олово, жива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Хемохроматоза (нагомилавање гвожђа у организму)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50292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Генерализовану пигментацију </a:t>
            </a:r>
            <a:r>
              <a:rPr lang="sr-Cyrl-CS" smtClean="0"/>
              <a:t>слузокоже усне дупље изазивају и: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Адисонова болест (претерано лучење АЦТХ)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Терапија АЦТХ-ом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Тумори који луче АЦТХ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50292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„Длакави, црни језик″ </a:t>
            </a:r>
            <a:r>
              <a:rPr lang="sr-Cyrl-CS" smtClean="0"/>
              <a:t>настаје услед слабије десквамације и црне пребојености филиформних папила на задњем делу језика.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Узрок је лоша орална хигијена и развој бактерија које луче пигменте.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Лечење: Довољно је механичко скидање наслага са језика и адекватна орална хигијена.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СИЈАЛОАДЕНИТИС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638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Сијалоаденитис </a:t>
            </a:r>
            <a:r>
              <a:rPr lang="sr-Cyrl-CS" smtClean="0"/>
              <a:t>је упала великих пљувачних жлезда.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Бактеријски сијалоаденитис </a:t>
            </a:r>
            <a:r>
              <a:rPr lang="sr-Cyrl-CS" smtClean="0"/>
              <a:t>изазивају стрептококе, грам-негативни анаероби и стафилококе. 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Може се јавити у акутној и хроничној форми (праћен сужењем изводних канала пљувачних жлезда).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Клиничка слика: Отечене и болне пљувачне жлезде, уз цеђење гнојног секрета из изводних канала.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СИЈАЛОАДЕНИТИС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6248400"/>
          </a:xfrm>
        </p:spPr>
        <p:txBody>
          <a:bodyPr>
            <a:no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2600" smtClean="0"/>
              <a:t>Лечење бактеријског сијалоаденитиса почиње узимањем узорка гнојног секрета из изводног канала инфламиране жлезде и слањем на микробиолошки преглед. 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Комбиновану антибиотску терапију одмах применити:                 	     амоксицилин са клавулонском киселином 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                 (875</a:t>
            </a:r>
            <a:r>
              <a:rPr lang="sr-Latn-CS" sz="2600" smtClean="0"/>
              <a:t>mg</a:t>
            </a:r>
            <a:r>
              <a:rPr lang="sr-Cyrl-CS" sz="2600" smtClean="0"/>
              <a:t> амоксицилина</a:t>
            </a:r>
            <a:r>
              <a:rPr lang="sr-Latn-CS" sz="2600" smtClean="0"/>
              <a:t>/12h</a:t>
            </a:r>
            <a:r>
              <a:rPr lang="sr-Cyrl-CS" sz="2600" smtClean="0"/>
              <a:t>, орално)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                                                  +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                   метронидазол (400</a:t>
            </a:r>
            <a:r>
              <a:rPr lang="sr-Latn-CS" sz="2600" smtClean="0"/>
              <a:t>mg</a:t>
            </a:r>
            <a:r>
              <a:rPr lang="sr-Cyrl-CS" sz="2600" smtClean="0"/>
              <a:t> </a:t>
            </a:r>
            <a:r>
              <a:rPr lang="sr-Latn-CS" sz="2600" smtClean="0"/>
              <a:t>/</a:t>
            </a:r>
            <a:r>
              <a:rPr lang="sr-Cyrl-CS" sz="2600" smtClean="0"/>
              <a:t>8</a:t>
            </a:r>
            <a:r>
              <a:rPr lang="sr-Latn-CS" sz="2600" smtClean="0"/>
              <a:t>h</a:t>
            </a:r>
            <a:r>
              <a:rPr lang="sr-Cyrl-CS" sz="2600" smtClean="0"/>
              <a:t>, орално)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600" smtClean="0"/>
              <a:t>Кад стигне налаз микробиолошке анализе и антибиограм, кориговати иницијану терапију.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600" smtClean="0"/>
              <a:t>По смиривању упале, сијалографија открива заостала сужења или калкулусе у  изводним каналима.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sr-Cyrl-CS" smtClean="0"/>
              <a:t>             Пигментне лезије на оралној слузокожи могу бити</a:t>
            </a:r>
          </a:p>
          <a:p>
            <a:pPr>
              <a:spcBef>
                <a:spcPts val="0"/>
              </a:spcBef>
              <a:buNone/>
            </a:pPr>
            <a:r>
              <a:rPr lang="sr-Cyrl-CS"/>
              <a:t> </a:t>
            </a:r>
            <a:r>
              <a:rPr lang="sr-Cyrl-CS" smtClean="0"/>
              <a:t>                       локализоване или генерализоване.</a:t>
            </a:r>
          </a:p>
          <a:p>
            <a:pPr>
              <a:buNone/>
            </a:pPr>
            <a:endParaRPr lang="sr-Cyrl-CS" sz="1300" smtClean="0"/>
          </a:p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Локализоване пигментне лезије</a:t>
            </a:r>
            <a:r>
              <a:rPr lang="sr-Cyrl-CS" smtClean="0"/>
              <a:t>: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100" smtClean="0"/>
              <a:t>тетоважа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100" smtClean="0"/>
              <a:t>локална хиперпигментација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100" smtClean="0"/>
              <a:t>пеге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100" smtClean="0"/>
              <a:t>пигментни бенигни невуси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100" smtClean="0"/>
              <a:t>Капосијев сарком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100" smtClean="0"/>
              <a:t>малигни меланом</a:t>
            </a:r>
          </a:p>
          <a:p>
            <a:pPr>
              <a:buNone/>
            </a:pPr>
            <a:endParaRPr lang="sr-Cyrl-CS" sz="1300" smtClean="0"/>
          </a:p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Генерализована пигментација </a:t>
            </a:r>
            <a:r>
              <a:rPr lang="sr-Cyrl-CS" smtClean="0"/>
              <a:t>слузокоже усне дупље се јавља после примене неких лекова, дувана, пречесте примене хлорхексидина, код Адисонове болести, после терапије АЦТХ хормоном и код тумора који луче АЦТХ.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СИЈАЛОАДЕНИТИС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5181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Вирусни сијалоаденитис </a:t>
            </a:r>
            <a:r>
              <a:rPr lang="sr-Cyrl-CS" smtClean="0"/>
              <a:t>најчешће изазива вирус мумпса.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Клиничка слика: Отечене и болне паротидне жлезде. Понекад су упалом захваћене и субмандибуларне жлезде.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Лечење: Није потребно, јер упала спонтано пролази.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ПРЕКАНЦЕРОЗЕ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53340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Преканцерозе </a:t>
            </a:r>
            <a:r>
              <a:rPr lang="sr-Cyrl-CS" smtClean="0"/>
              <a:t>су промене на кожи и слузокожи које одликује већа склоност ка малигној трансформацији.</a:t>
            </a:r>
          </a:p>
          <a:p>
            <a:pPr lvl="1">
              <a:buClr>
                <a:srgbClr val="C00000"/>
              </a:buClr>
              <a:buNone/>
            </a:pPr>
            <a:endParaRPr lang="sr-Cyrl-CS" sz="16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Преканцероза не претходи увек малигном тумору,  нити све преканцерозе подлежу малигној трансформацији.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ПРЕКАНЦЕРОЗЕ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562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Леукоплакија </a:t>
            </a:r>
            <a:r>
              <a:rPr lang="sr-Cyrl-CS" smtClean="0"/>
              <a:t>је адхерентна беличаста плочаста промена на оралној слузокожи.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Леукоплакије на поду усне дупље и доњој површини језика су најризичније (у ¼ случајева прелазе у карцином).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Све леукоплакије треба пратити и повремено подвргавати толуидинском тесту.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Тест са толуидин-плавим може бити од користи за препознавање малигне трансформације.</a:t>
            </a:r>
          </a:p>
          <a:p>
            <a:pPr lvl="1">
              <a:buClr>
                <a:srgbClr val="C00000"/>
              </a:buClr>
              <a:buNone/>
            </a:pPr>
            <a:endParaRPr lang="sr-Cyrl-CS" sz="1600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ПРЕКАНЦЕРОЗЕ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6019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2400" b="1" smtClean="0"/>
              <a:t>Толуидински тест:</a:t>
            </a:r>
            <a:endParaRPr lang="sr-Cyrl-CS" sz="2400" smtClean="0"/>
          </a:p>
          <a:p>
            <a:pPr marL="1371600" lvl="2" indent="-457200">
              <a:buClr>
                <a:srgbClr val="C00000"/>
              </a:buClr>
              <a:buFont typeface="+mj-lt"/>
              <a:buAutoNum type="arabicPeriod"/>
            </a:pPr>
            <a:r>
              <a:rPr lang="sr-Cyrl-CS" sz="2300" smtClean="0"/>
              <a:t>Сумњива лезија се очисти 10% водоник-пероксидом</a:t>
            </a:r>
          </a:p>
          <a:p>
            <a:pPr marL="1371600" lvl="2" indent="-457200">
              <a:buClr>
                <a:srgbClr val="C00000"/>
              </a:buClr>
              <a:buFont typeface="+mj-lt"/>
              <a:buAutoNum type="arabicPeriod"/>
            </a:pPr>
            <a:r>
              <a:rPr lang="sr-Cyrl-CS" sz="2300" smtClean="0"/>
              <a:t>Фиксира се 1% сирћетном киселином</a:t>
            </a:r>
          </a:p>
          <a:p>
            <a:pPr marL="1371600" lvl="2" indent="-457200">
              <a:buClr>
                <a:srgbClr val="C00000"/>
              </a:buClr>
              <a:buFont typeface="+mj-lt"/>
              <a:buAutoNum type="arabicPeriod"/>
            </a:pPr>
            <a:r>
              <a:rPr lang="sr-Cyrl-CS" sz="2300" smtClean="0"/>
              <a:t>Премаже  1% раствором толуидин-плавог </a:t>
            </a:r>
          </a:p>
          <a:p>
            <a:pPr marL="1371600" lvl="2" indent="-457200">
              <a:buClr>
                <a:srgbClr val="C00000"/>
              </a:buClr>
              <a:buFont typeface="+mj-lt"/>
              <a:buAutoNum type="arabicPeriod"/>
            </a:pPr>
            <a:r>
              <a:rPr lang="sr-Cyrl-CS" sz="2300" smtClean="0"/>
              <a:t>Остави да стоји 30 секунди</a:t>
            </a:r>
          </a:p>
          <a:p>
            <a:pPr marL="1371600" lvl="2" indent="-457200">
              <a:buClr>
                <a:srgbClr val="C00000"/>
              </a:buClr>
              <a:buFont typeface="+mj-lt"/>
              <a:buAutoNum type="arabicPeriod"/>
            </a:pPr>
            <a:r>
              <a:rPr lang="sr-Cyrl-CS" sz="2300" smtClean="0"/>
              <a:t>Вишак боје се покупи 1% сирћетном киселином током наредних 30 секунди</a:t>
            </a:r>
          </a:p>
          <a:p>
            <a:pPr marL="1371600" lvl="2" indent="-457200">
              <a:buClr>
                <a:srgbClr val="C00000"/>
              </a:buClr>
              <a:buFont typeface="+mj-lt"/>
              <a:buAutoNum type="arabicPeriod"/>
            </a:pPr>
            <a:r>
              <a:rPr lang="sr-Cyrl-CS" sz="2300" smtClean="0"/>
              <a:t>Посматра се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400" smtClean="0"/>
              <a:t>Бенигна леукоплакија  остаје бела , а малигно трансформисани део се пребијава плаво, јер се боја везује за ДНК, које има више у малигним ћелијама.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400" smtClean="0"/>
              <a:t>Осетљивост толуидинског теста је 50% , а специфичност 80%.</a:t>
            </a:r>
          </a:p>
          <a:p>
            <a:pPr lvl="1">
              <a:buClr>
                <a:srgbClr val="C00000"/>
              </a:buClr>
              <a:buNone/>
            </a:pPr>
            <a:endParaRPr lang="sr-Cyrl-CS" sz="1600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ПРЕКАНЦЕРОЗЕ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562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mtClean="0"/>
              <a:t>Леукоплакија код које нису настале малигне промене се лечи престанком пушења (лезија се повлачи у око 60%) и уносом бета каротена (провитамина А) у дози од 30</a:t>
            </a:r>
            <a:r>
              <a:rPr lang="sr-Latn-CS" smtClean="0"/>
              <a:t>mg</a:t>
            </a:r>
            <a:r>
              <a:rPr lang="sr-Cyrl-CS" smtClean="0"/>
              <a:t>/дан (ефикасна мера), уз стално праћење и повремено извођење толуидинског теста.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Код малигне трансформације врши се ексцизија промене или се локално примењује цитостатик блеомицин (једном дневно се нанесе 1% препарат, остави да делује 5 минута, потом испере). Терапија блеомицином траје 14 дана.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ПРЕКАНЦЕРОЗЕ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4864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mtClean="0"/>
              <a:t>Блеомицин је гликопептидни антибиотик, али је ефикасан у лечењу неких карцинома (нпр. тестиса).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Нежељена дејства: повишење телесне температуре и озбиљне промене на плућима (фиброза) и кожи (задебљање и хиперпигментације), јер само ова ткива немају ензим блеомицин-хидролазу, који га инактивира.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ПРЕКАНЦЕРОЗЕ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50292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Еритроплакија </a:t>
            </a:r>
            <a:r>
              <a:rPr lang="sr-Cyrl-CS" smtClean="0"/>
              <a:t>је црвена, сомотаста, добро ограничена промена на оралној слузокожи, која не орожава. 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Latn-CS" smtClean="0"/>
              <a:t>E</a:t>
            </a:r>
            <a:r>
              <a:rPr lang="sr-Cyrl-CS" smtClean="0"/>
              <a:t>ритроплакија је почетна форма карцинома, код које још није дошло до ширења на околину (</a:t>
            </a:r>
            <a:r>
              <a:rPr lang="sr-Latn-CS" smtClean="0"/>
              <a:t>carcinoma in situ)</a:t>
            </a:r>
            <a:r>
              <a:rPr lang="sr-Cyrl-CS" smtClean="0"/>
              <a:t>. 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Лечење: Хитно хируршко отклањање.</a:t>
            </a:r>
          </a:p>
          <a:p>
            <a:pPr lvl="1">
              <a:buClr>
                <a:srgbClr val="C00000"/>
              </a:buClr>
              <a:buNone/>
            </a:pPr>
            <a:endParaRPr lang="sr-Cyrl-CS" sz="1600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КАРЦИНОМ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6019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Карцином </a:t>
            </a:r>
            <a:r>
              <a:rPr lang="sr-Cyrl-CS" smtClean="0"/>
              <a:t>оралне слузокоже се лечи хируршком ексцизијом, уз додатну терапију јонизујућим зрачењем и цитостатицима.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Од цитостатика се користи </a:t>
            </a:r>
            <a:r>
              <a:rPr lang="sr-Cyrl-CS" b="1" smtClean="0"/>
              <a:t>цисплатин</a:t>
            </a:r>
            <a:r>
              <a:rPr lang="sr-Cyrl-CS" smtClean="0"/>
              <a:t> (100</a:t>
            </a:r>
            <a:r>
              <a:rPr lang="sr-Latn-CS" smtClean="0"/>
              <a:t>mg/m</a:t>
            </a:r>
            <a:r>
              <a:rPr lang="sr-Latn-CS" baseline="30000" smtClean="0"/>
              <a:t>2</a:t>
            </a:r>
            <a:r>
              <a:rPr lang="sr-Latn-CS" smtClean="0"/>
              <a:t> </a:t>
            </a:r>
            <a:r>
              <a:rPr lang="sr-Cyrl-CS" smtClean="0"/>
              <a:t>телесне површине првог, 22. и 43. дана радиотерапије) или 5-флуороурацил.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Уместо цитостатика, уз радиотерапију се може користити </a:t>
            </a:r>
            <a:r>
              <a:rPr lang="sr-Cyrl-CS" b="1" smtClean="0"/>
              <a:t>цетуксимаб</a:t>
            </a:r>
            <a:r>
              <a:rPr lang="sr-Cyrl-CS" smtClean="0"/>
              <a:t>, моноклонско антитело против рецептора за епидермални фактор раста. Цетуксимаб се примењује недељу дана пре почетка зрачења и једном недељно док траје зрачење.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КАРЦИНОМ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562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Цисплатин</a:t>
            </a:r>
            <a:r>
              <a:rPr lang="sr-Cyrl-CS" smtClean="0"/>
              <a:t> је неорганско једињење платине које се везује за гуанин и доводи до унакрсног повезивања две нуклеинске базе, реметећи репликацију ДНК. 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Нежељена дејства: оштећење тубула бубрега (јер се споро елиминише преко бубрега), оштећење слуха за више фреквенце (накупља се у перилимфи унутрашњег ува), периферна неуропатија.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Цисплатин је посебно ефикасан код карцинома тестиса и јајника.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КАРЦИНОМ ОРАЛНЕ СЛУЗОКОЖЕ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562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5-флуороурацил </a:t>
            </a:r>
            <a:r>
              <a:rPr lang="sr-Cyrl-CS" smtClean="0"/>
              <a:t>се у ћелијама тумора претвара у активни метаболит, 5-флуоро-2-деоксиуридин-С-фосфат, који инхибира ензим тимидилат-синтетазу,   а тиме и синтезу ДНК. Дејство му поспешује  фолинска  киселина. 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5-флуороурацил се брзо метаболише у јетри 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    (Т½ = 10 минута).</a:t>
            </a:r>
          </a:p>
          <a:p>
            <a:pPr lvl="1">
              <a:buClr>
                <a:srgbClr val="C00000"/>
              </a:buClr>
              <a:buNone/>
            </a:pPr>
            <a:endParaRPr lang="sr-Cyrl-CS" sz="12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Примењује се интравенски.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5257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3100" b="1" smtClean="0">
                <a:solidFill>
                  <a:srgbClr val="C00000"/>
                </a:solidFill>
              </a:rPr>
              <a:t>Ненамерна тетоважа </a:t>
            </a:r>
            <a:r>
              <a:rPr lang="sr-Cyrl-CS" sz="3100" smtClean="0"/>
              <a:t>настаје када страно тело доспе испод слузокоже усне дупље (нпр. делић пломбе, графита код повреде графитном оловком, прашине или зрнаца песка код саобраћајних несрећа – тзв. путна оспа...).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3100" smtClean="0"/>
              <a:t>Не захтева никакво лечење, јер нема опасности од малигне трансформације.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ПРОМЕНЕ НА ОРАЛНОЈ СЛУЗОКОЖИ ИЗАЗВАНЕ ЛЕКОВИМА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638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Кандидијазу </a:t>
            </a:r>
            <a:r>
              <a:rPr lang="sr-Cyrl-CS" smtClean="0"/>
              <a:t>могу изазвати кортикостероиди, после дуже употребе, било системске или у виду инхалације, као и антибиотици.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Метални укус у устима и осетљивост језика </a:t>
            </a:r>
            <a:r>
              <a:rPr lang="sr-Cyrl-CS" smtClean="0"/>
              <a:t>изазива каптоприл.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 Промене налик на лихен планус </a:t>
            </a:r>
            <a:r>
              <a:rPr lang="sr-Cyrl-CS" smtClean="0"/>
              <a:t>(чипкасто орожавање)изазивају препарати злата, НСАИЛ,            </a:t>
            </a:r>
            <a:r>
              <a:rPr lang="el-GR" smtClean="0"/>
              <a:t>β</a:t>
            </a:r>
            <a:r>
              <a:rPr lang="sr-Cyrl-CS" smtClean="0"/>
              <a:t>-блокатори и орални антидијабетици.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Буле и везикуле </a:t>
            </a:r>
            <a:r>
              <a:rPr lang="sr-Cyrl-CS" smtClean="0"/>
              <a:t>се јављају у склопу Стивен-Џонсоновог синдрома (после примене препарата злата или антиепилептика ламотригина).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ПРОМЕНЕ НА ОРАЛНОЈ СЛУЗОКОЖИ ИЗАЗВАНЕ ЛЕКОВИМА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867400"/>
          </a:xfrm>
        </p:spPr>
        <p:txBody>
          <a:bodyPr>
            <a:normAutofit fontScale="92500" lnSpcReduction="10000"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Хиперплазија гингива </a:t>
            </a:r>
            <a:r>
              <a:rPr lang="sr-Cyrl-CS" smtClean="0"/>
              <a:t>прати дужу примену нифедипина и других блокатора калцијумских канала, као и примену оралних контрацептива. Адекватна орална хигијена умањује хиперплазију гингива.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Хиперпигментација гингива </a:t>
            </a:r>
            <a:r>
              <a:rPr lang="sr-Cyrl-CS" smtClean="0"/>
              <a:t>може настати код честе или пролонгиране примене хлорхексидина.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Тамни руб на гингивама</a:t>
            </a:r>
            <a:r>
              <a:rPr lang="sr-Cyrl-CS" smtClean="0"/>
              <a:t> се јавља код тровања живом или оловом.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b="1" smtClean="0"/>
              <a:t>Трајна жућкаста пребојеност зуба </a:t>
            </a:r>
            <a:r>
              <a:rPr lang="sr-Cyrl-CS" smtClean="0"/>
              <a:t>може бити последица примене тетрациклина код деце испод 12 година. 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Сува уста (</a:t>
            </a:r>
            <a:r>
              <a:rPr lang="sr-Cyrl-CS" b="1" smtClean="0"/>
              <a:t>ксеростомију</a:t>
            </a:r>
            <a:r>
              <a:rPr lang="sr-Cyrl-CS" smtClean="0"/>
              <a:t>) изазивају лекови који смањују секрецију пљувачке, блокадом мускаринских  рецептора: трициклични антидепресиви, антихистаминици 1. генерације, атропин, скополамин и спазмолитици.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54102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3100" b="1">
                <a:solidFill>
                  <a:srgbClr val="C00000"/>
                </a:solidFill>
              </a:rPr>
              <a:t>Л</a:t>
            </a:r>
            <a:r>
              <a:rPr lang="sr-Cyrl-CS" sz="3100" b="1" smtClean="0">
                <a:solidFill>
                  <a:srgbClr val="C00000"/>
                </a:solidFill>
              </a:rPr>
              <a:t>окална хиперпигментација </a:t>
            </a:r>
            <a:r>
              <a:rPr lang="sr-Cyrl-CS" sz="3100" smtClean="0"/>
              <a:t>се може јавити на месту хроничне трауме.</a:t>
            </a:r>
            <a:endParaRPr lang="sr-Cyrl-CS" sz="3100" b="1"/>
          </a:p>
          <a:p>
            <a:pPr lvl="1">
              <a:buClr>
                <a:srgbClr val="C00000"/>
              </a:buClr>
              <a:buNone/>
            </a:pPr>
            <a:endParaRPr lang="sr-Cyrl-CS" sz="3100"/>
          </a:p>
          <a:p>
            <a:pPr lvl="1">
              <a:buClr>
                <a:srgbClr val="C00000"/>
              </a:buClr>
              <a:buNone/>
            </a:pPr>
            <a:r>
              <a:rPr lang="sr-Cyrl-CS" sz="3100" b="1" smtClean="0">
                <a:solidFill>
                  <a:srgbClr val="C00000"/>
                </a:solidFill>
              </a:rPr>
              <a:t>Пеге</a:t>
            </a:r>
            <a:r>
              <a:rPr lang="sr-Cyrl-CS" sz="3100" smtClean="0"/>
              <a:t> (хиперпигментација у облику мрља) осим коже могу захватити и слузокоже. </a:t>
            </a:r>
          </a:p>
          <a:p>
            <a:pPr lvl="1">
              <a:buClr>
                <a:srgbClr val="C00000"/>
              </a:buClr>
              <a:buNone/>
            </a:pPr>
            <a:endParaRPr lang="sr-Cyrl-CS" sz="3100"/>
          </a:p>
          <a:p>
            <a:pPr lvl="1">
              <a:buClr>
                <a:srgbClr val="C00000"/>
              </a:buClr>
              <a:buNone/>
            </a:pPr>
            <a:r>
              <a:rPr lang="sr-Cyrl-CS" sz="3100" smtClean="0"/>
              <a:t>Локална хиперпигментација и пеге су безопасне               и не изискују лечење.</a:t>
            </a:r>
          </a:p>
          <a:p>
            <a:pPr lvl="1">
              <a:buClr>
                <a:srgbClr val="C00000"/>
              </a:buClr>
              <a:buNone/>
            </a:pPr>
            <a:endParaRPr lang="sr-Cyrl-CS" sz="31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5257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3100" b="1" smtClean="0">
                <a:solidFill>
                  <a:srgbClr val="C00000"/>
                </a:solidFill>
              </a:rPr>
              <a:t>Пигментни бенигни невуси </a:t>
            </a:r>
            <a:r>
              <a:rPr lang="sr-Cyrl-CS" sz="3100" smtClean="0"/>
              <a:t>се могу јавити и на слузокожи усне дупље, најчешће на ивици усана или непца.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3100" smtClean="0"/>
              <a:t>Ако су промера испод 1</a:t>
            </a:r>
            <a:r>
              <a:rPr lang="sr-Latn-CS" sz="3100" smtClean="0"/>
              <a:t>cm</a:t>
            </a:r>
            <a:r>
              <a:rPr lang="sr-Cyrl-CS" sz="3100" smtClean="0"/>
              <a:t> и не расту, не треба их уклањати.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sz="3100" smtClean="0"/>
              <a:t>Појава бројних невуса на уснама је део Појц-Јегеровог синдрома (постоје и бројни полипи у танком цреву).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51054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3100" b="1" smtClean="0">
                <a:solidFill>
                  <a:srgbClr val="C00000"/>
                </a:solidFill>
              </a:rPr>
              <a:t>Капосијев сарком </a:t>
            </a:r>
            <a:r>
              <a:rPr lang="sr-Cyrl-CS" sz="3100" smtClean="0"/>
              <a:t>се јавља код особа са синдромом стечене имунодефицијенције. 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z="3100" smtClean="0"/>
              <a:t>Код половине болесника настаје једна или више црвенкастих мрља или израслина на непцу.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z="3100" smtClean="0"/>
              <a:t>Лезије се уклањају јонизујућим зрачењем.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51816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</a:rPr>
              <a:t>Малигни</a:t>
            </a:r>
            <a:r>
              <a:rPr lang="sr-Cyrl-CS" b="1" smtClean="0"/>
              <a:t> </a:t>
            </a:r>
            <a:r>
              <a:rPr lang="sr-Cyrl-CS" b="1" smtClean="0">
                <a:solidFill>
                  <a:srgbClr val="C00000"/>
                </a:solidFill>
              </a:rPr>
              <a:t>меланом </a:t>
            </a:r>
            <a:r>
              <a:rPr lang="sr-Cyrl-CS" smtClean="0"/>
              <a:t>настаје од меланоцита. 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Клиничка слика: У почетку се не разликује од бенигног пигментног невуса. Сумњу на малигну трансформацију изазива брз раст и ширење на околину. Одликује га рано метастазирање (јетра, плућа) путем крви и слаб одговор на терапију.</a:t>
            </a:r>
          </a:p>
          <a:p>
            <a:pPr lvl="1">
              <a:buClr>
                <a:srgbClr val="C00000"/>
              </a:buClr>
              <a:buNone/>
            </a:pPr>
            <a:endParaRPr lang="sr-Cyrl-CS" sz="800" smtClean="0"/>
          </a:p>
          <a:p>
            <a:pPr lvl="1">
              <a:buClr>
                <a:srgbClr val="C00000"/>
              </a:buClr>
              <a:buNone/>
            </a:pPr>
            <a:r>
              <a:rPr lang="sr-Cyrl-CS" smtClean="0"/>
              <a:t>Лечење: Основна терапијска мера је ексцизија, док је фармакотерапија ађувантна (интерферон алфа 2 бета или пегилирани интерферон алфа).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5334000"/>
          </a:xfrm>
        </p:spPr>
        <p:txBody>
          <a:bodyPr>
            <a:no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2600" b="1" smtClean="0"/>
              <a:t>Интерферон алфа 2 бета </a:t>
            </a:r>
            <a:r>
              <a:rPr lang="sr-Cyrl-CS" sz="2600" smtClean="0"/>
              <a:t>може продужити живот оболелом од малигног меланома за око годину дана.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600" smtClean="0"/>
              <a:t>Нежељена дејства: синдром сличан грипу, депресија (уз суицидалне идеје), гранулоцитопенија, кардиоваскуларна нестабилност, нефротоксичност, хепатотоксичност.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600" smtClean="0"/>
              <a:t>Дозирање: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током прве 4 недеље: 20 милиона јединица/</a:t>
            </a:r>
            <a:r>
              <a:rPr lang="sr-Latn-CS" sz="2600" smtClean="0"/>
              <a:t>m</a:t>
            </a:r>
            <a:r>
              <a:rPr lang="sr-Cyrl-CS" sz="2600" baseline="30000" smtClean="0"/>
              <a:t>2</a:t>
            </a:r>
            <a:r>
              <a:rPr lang="sr-Cyrl-CS" sz="2600" smtClean="0"/>
              <a:t> површине тела/дан, поткожно, 5 дана у недељи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наредних 48 недеља: 10 милиона јединица, поткожно,     3 пута недељно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ПИГМЕНТНЕ ЛЕЗИЈЕ НА ОРАЛНОЈ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5029200"/>
          </a:xfrm>
        </p:spPr>
        <p:txBody>
          <a:bodyPr>
            <a:noAutofit/>
          </a:bodyPr>
          <a:lstStyle/>
          <a:p>
            <a:pPr lvl="1">
              <a:buClr>
                <a:srgbClr val="C00000"/>
              </a:buClr>
              <a:buNone/>
            </a:pPr>
            <a:r>
              <a:rPr lang="sr-Cyrl-CS" sz="2600" b="1" smtClean="0"/>
              <a:t>Пегилирани интерферон алфа </a:t>
            </a:r>
            <a:r>
              <a:rPr lang="sr-Cyrl-CS" sz="2600" smtClean="0"/>
              <a:t>је депо облик интерферона.</a:t>
            </a:r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endParaRPr lang="sr-Cyrl-CS" sz="1000" smtClean="0"/>
          </a:p>
          <a:p>
            <a:pPr lvl="1">
              <a:buClr>
                <a:srgbClr val="C00000"/>
              </a:buClr>
              <a:buNone/>
            </a:pPr>
            <a:r>
              <a:rPr lang="sr-Cyrl-CS" sz="2600" smtClean="0"/>
              <a:t>Дозирање: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током првих 8 недеља: 6</a:t>
            </a:r>
            <a:r>
              <a:rPr lang="sr-Cyrl-CS" sz="2600" smtClean="0">
                <a:sym typeface="Symbol"/>
              </a:rPr>
              <a:t></a:t>
            </a:r>
            <a:r>
              <a:rPr lang="sr-Latn-CS" sz="2600" smtClean="0">
                <a:sym typeface="Symbol"/>
              </a:rPr>
              <a:t>g/kg </a:t>
            </a:r>
            <a:r>
              <a:rPr lang="sr-Cyrl-CS" sz="2600" smtClean="0">
                <a:sym typeface="Symbol"/>
              </a:rPr>
              <a:t>телесне тежине</a:t>
            </a:r>
            <a:r>
              <a:rPr lang="sr-Cyrl-CS" sz="2600" smtClean="0"/>
              <a:t>, поткожно, једном недељно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наредних 5 година: 3</a:t>
            </a:r>
            <a:r>
              <a:rPr lang="sr-Cyrl-CS" sz="2600" smtClean="0">
                <a:sym typeface="Symbol"/>
              </a:rPr>
              <a:t></a:t>
            </a:r>
            <a:r>
              <a:rPr lang="sr-Latn-CS" sz="2600" smtClean="0">
                <a:sym typeface="Symbol"/>
              </a:rPr>
              <a:t>g/kg </a:t>
            </a:r>
            <a:r>
              <a:rPr lang="sr-Cyrl-CS" sz="2600" smtClean="0">
                <a:sym typeface="Symbol"/>
              </a:rPr>
              <a:t>телесне тежине</a:t>
            </a:r>
            <a:r>
              <a:rPr lang="sr-Cyrl-CS" sz="2600" smtClean="0"/>
              <a:t>, поткожно, једном недељно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1568</Words>
  <Application>Microsoft Office PowerPoint</Application>
  <PresentationFormat>On-screen Show (4:3)</PresentationFormat>
  <Paragraphs>184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Symbol</vt:lpstr>
      <vt:lpstr>Office Theme</vt:lpstr>
      <vt:lpstr>ПИГМЕНТНЕ И МАЛИГНЕ ЛЕЗИЈЕ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Ипилимумаб</vt:lpstr>
      <vt:lpstr>Пембролизумаб</vt:lpstr>
      <vt:lpstr>Вемурафениб</vt:lpstr>
      <vt:lpstr>Кобиметиниб</vt:lpstr>
      <vt:lpstr>PowerPoint Presentation</vt:lpstr>
      <vt:lpstr>ПИГМЕНТНЕ ЛЕЗИЈЕ НА ОРАЛНОЈ СЛУЗОКОЖИ</vt:lpstr>
      <vt:lpstr>ПИГМЕНТНЕ ЛЕЗИЈЕ НА ОРАЛНОЈ СЛУЗОКОЖИ</vt:lpstr>
      <vt:lpstr>ПИГМЕНТНЕ ЛЕЗИЈЕ НА ОРАЛНОЈ СЛУЗОКОЖИ</vt:lpstr>
      <vt:lpstr>СИЈАЛОАДЕНИТИС</vt:lpstr>
      <vt:lpstr>СИЈАЛОАДЕНИТИС</vt:lpstr>
      <vt:lpstr>СИЈАЛОАДЕНИТИС</vt:lpstr>
      <vt:lpstr>ПРЕКАНЦЕРОЗЕ ОРАЛНЕ СЛУЗОКОЖЕ</vt:lpstr>
      <vt:lpstr>ПРЕКАНЦЕРОЗЕ ОРАЛНЕ СЛУЗОКОЖЕ</vt:lpstr>
      <vt:lpstr>ПРЕКАНЦЕРОЗЕ ОРАЛНЕ СЛУЗОКОЖЕ</vt:lpstr>
      <vt:lpstr>ПРЕКАНЦЕРОЗЕ ОРАЛНЕ СЛУЗОКОЖЕ</vt:lpstr>
      <vt:lpstr>ПРЕКАНЦЕРОЗЕ ОРАЛНЕ СЛУЗОКОЖЕ</vt:lpstr>
      <vt:lpstr>ПРЕКАНЦЕРОЗЕ ОРАЛНЕ СЛУЗОКОЖЕ</vt:lpstr>
      <vt:lpstr>КАРЦИНОМ ОРАЛНЕ СЛУЗОКОЖЕ</vt:lpstr>
      <vt:lpstr>КАРЦИНОМ ОРАЛНЕ СЛУЗОКОЖЕ</vt:lpstr>
      <vt:lpstr>КАРЦИНОМ ОРАЛНЕ СЛУЗОКОЖЕ</vt:lpstr>
      <vt:lpstr>ПРОМЕНЕ НА ОРАЛНОЈ СЛУЗОКОЖИ ИЗАЗВАНЕ ЛЕКОВИМА</vt:lpstr>
      <vt:lpstr>ПРОМЕНЕ НА ОРАЛНОЈ СЛУЗОКОЖИ ИЗАЗВАНЕ ЛЕКОВИМА</vt:lpstr>
    </vt:vector>
  </TitlesOfParts>
  <Company>Medicinski fakultet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ПИГМЕНТНЕ И МАЛИГНЕ ЛЕЗИЈЕ</dc:title>
  <dc:creator>Snezana</dc:creator>
  <cp:lastModifiedBy>Windows korisnik</cp:lastModifiedBy>
  <cp:revision>47</cp:revision>
  <dcterms:created xsi:type="dcterms:W3CDTF">2012-01-18T14:32:57Z</dcterms:created>
  <dcterms:modified xsi:type="dcterms:W3CDTF">2018-04-18T18:43:51Z</dcterms:modified>
</cp:coreProperties>
</file>